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9" r:id="rId3"/>
    <p:sldMasterId id="2147483692" r:id="rId4"/>
    <p:sldMasterId id="2147483702" r:id="rId5"/>
    <p:sldMasterId id="2147483715" r:id="rId6"/>
    <p:sldMasterId id="2147483727" r:id="rId7"/>
  </p:sldMasterIdLst>
  <p:notesMasterIdLst>
    <p:notesMasterId r:id="rId19"/>
  </p:notesMasterIdLst>
  <p:handoutMasterIdLst>
    <p:handoutMasterId r:id="rId20"/>
  </p:handoutMasterIdLst>
  <p:sldIdLst>
    <p:sldId id="257" r:id="rId8"/>
    <p:sldId id="258" r:id="rId9"/>
    <p:sldId id="259" r:id="rId10"/>
    <p:sldId id="268" r:id="rId11"/>
    <p:sldId id="261" r:id="rId12"/>
    <p:sldId id="260" r:id="rId13"/>
    <p:sldId id="262" r:id="rId14"/>
    <p:sldId id="263" r:id="rId15"/>
    <p:sldId id="264"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47A89B-0040-9E00-7FF1-5C51F419255D}" name="Shaun Walker" initials="SW" userId="S::SWalker@cde.ca.gov::d0b8b6cf-4af0-452c-a9ee-0bc7d307c566" providerId="AD"/>
  <p188:author id="{8EC436B8-EB65-0CA0-2A63-D62DCC100727}" name="Desmond Fang" initials="DF" userId="S::DFang@cde.ca.gov::8bc96def-6a47-4c19-9e77-a0acf31dab62" providerId="AD"/>
  <p188:author id="{1B47D9C9-5C29-CE60-18DD-45DA330519CE}" name="Brandi Jauregui" initials="BJ" userId="S-1-5-21-2608872058-1432505909-2668327341-1264" providerId="AD"/>
  <p188:author id="{55CF63D6-C75E-E21F-1FBE-5D4581EB8F98}" name="Brandi Jauregui" initials="BJ" userId="S::BJauregu@cde.ca.gov::b5587e7f-3507-460c-8ec9-2bdf362510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enderson, Erin" initials="HE" lastIdx="17" clrIdx="6">
    <p:extLst>
      <p:ext uri="{19B8F6BF-5375-455C-9EA6-DF929625EA0E}">
        <p15:presenceInfo xmlns:p15="http://schemas.microsoft.com/office/powerpoint/2012/main" userId="S::EHenderson@ctc.ca.gov::ceeaaf4c-adc4-4729-bbe8-5839e16bf668" providerId="AD"/>
      </p:ext>
    </p:extLst>
  </p:cmAuthor>
  <p:cmAuthor id="1" name="Betty Miura" initials="BM" lastIdx="7" clrIdx="0">
    <p:extLst>
      <p:ext uri="{19B8F6BF-5375-455C-9EA6-DF929625EA0E}">
        <p15:presenceInfo xmlns:p15="http://schemas.microsoft.com/office/powerpoint/2012/main" userId="S-1-5-21-2608872058-1432505909-2668327341-1257" providerId="AD"/>
      </p:ext>
    </p:extLst>
  </p:cmAuthor>
  <p:cmAuthor id="8" name="Harris, Ann" initials="HA" lastIdx="4" clrIdx="7">
    <p:extLst>
      <p:ext uri="{19B8F6BF-5375-455C-9EA6-DF929625EA0E}">
        <p15:presenceInfo xmlns:p15="http://schemas.microsoft.com/office/powerpoint/2012/main" userId="S::asharris@ctc.ca.gov::4b2a52fd-0d6c-4528-a421-a376c4c20969" providerId="AD"/>
      </p:ext>
    </p:extLst>
  </p:cmAuthor>
  <p:cmAuthor id="2" name="Syma Solovitch" initials="SS" lastIdx="2" clrIdx="1">
    <p:extLst>
      <p:ext uri="{19B8F6BF-5375-455C-9EA6-DF929625EA0E}">
        <p15:presenceInfo xmlns:p15="http://schemas.microsoft.com/office/powerpoint/2012/main" userId="S-1-5-21-2608872058-1432505909-2668327341-5111" providerId="AD"/>
      </p:ext>
    </p:extLst>
  </p:cmAuthor>
  <p:cmAuthor id="9" name="cruzin76 allen" initials="ca" lastIdx="3" clrIdx="8">
    <p:extLst>
      <p:ext uri="{19B8F6BF-5375-455C-9EA6-DF929625EA0E}">
        <p15:presenceInfo xmlns:p15="http://schemas.microsoft.com/office/powerpoint/2012/main" userId="9e914aafea5e6a06" providerId="Windows Live"/>
      </p:ext>
    </p:extLst>
  </p:cmAuthor>
  <p:cmAuthor id="3" name="Cindy Kazanis" initials="CK" lastIdx="7" clrIdx="2"/>
  <p:cmAuthor id="10" name="Brandi Jauregui" initials="BJ [3]" lastIdx="12" clrIdx="9">
    <p:extLst>
      <p:ext uri="{19B8F6BF-5375-455C-9EA6-DF929625EA0E}">
        <p15:presenceInfo xmlns:p15="http://schemas.microsoft.com/office/powerpoint/2012/main" userId="S-1-5-21-2608872058-1432505909-2668327341-1264" providerId="AD"/>
      </p:ext>
    </p:extLst>
  </p:cmAuthor>
  <p:cmAuthor id="4" name="Brandi Jauregui" initials="BJ" lastIdx="6" clrIdx="3">
    <p:extLst>
      <p:ext uri="{19B8F6BF-5375-455C-9EA6-DF929625EA0E}">
        <p15:presenceInfo xmlns:p15="http://schemas.microsoft.com/office/powerpoint/2012/main" userId="Brandi Jauregui" providerId="None"/>
      </p:ext>
    </p:extLst>
  </p:cmAuthor>
  <p:cmAuthor id="5" name="Terra Bennett Brown" initials="TBB" lastIdx="5" clrIdx="4">
    <p:extLst>
      <p:ext uri="{19B8F6BF-5375-455C-9EA6-DF929625EA0E}">
        <p15:presenceInfo xmlns:p15="http://schemas.microsoft.com/office/powerpoint/2012/main" userId="S-1-5-21-2608872058-1432505909-2668327341-28240" providerId="AD"/>
      </p:ext>
    </p:extLst>
  </p:cmAuthor>
  <p:cmAuthor id="6" name="Brandi Jauregui" initials="BJ [2]" lastIdx="3" clrIdx="5">
    <p:extLst>
      <p:ext uri="{19B8F6BF-5375-455C-9EA6-DF929625EA0E}">
        <p15:presenceInfo xmlns:p15="http://schemas.microsoft.com/office/powerpoint/2012/main" userId="S::BJauregu@cde.ca.gov::b5587e7f-3507-460c-8ec9-2bdf36251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50" autoAdjust="0"/>
    <p:restoredTop sz="64706" autoAdjust="0"/>
  </p:normalViewPr>
  <p:slideViewPr>
    <p:cSldViewPr snapToGrid="0">
      <p:cViewPr varScale="1">
        <p:scale>
          <a:sx n="41" d="100"/>
          <a:sy n="41" d="100"/>
        </p:scale>
        <p:origin x="1052" y="40"/>
      </p:cViewPr>
      <p:guideLst/>
    </p:cSldViewPr>
  </p:slideViewPr>
  <p:notesTextViewPr>
    <p:cViewPr>
      <p:scale>
        <a:sx n="3" d="2"/>
        <a:sy n="3" d="2"/>
      </p:scale>
      <p:origin x="0" y="-5900"/>
    </p:cViewPr>
  </p:notesTextViewPr>
  <p:sorterViewPr>
    <p:cViewPr>
      <p:scale>
        <a:sx n="100" d="100"/>
        <a:sy n="100" d="100"/>
      </p:scale>
      <p:origin x="0" y="-504"/>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C550A6-3E1C-46F9-AD5C-04961C87B1A0}" type="datetimeFigureOut">
              <a:rPr lang="en-US" smtClean="0"/>
              <a:t>2/9/2026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9F72B-D8C8-4172-86DF-681C811FCE1A}" type="slidenum">
              <a:rPr lang="en-US" smtClean="0"/>
              <a:t>‹#›</a:t>
            </a:fld>
            <a:endParaRPr lang="en-US"/>
          </a:p>
        </p:txBody>
      </p:sp>
    </p:spTree>
    <p:extLst>
      <p:ext uri="{BB962C8B-B14F-4D97-AF65-F5344CB8AC3E}">
        <p14:creationId xmlns:p14="http://schemas.microsoft.com/office/powerpoint/2010/main" val="348101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671B4-7D30-45C3-9C60-A44CDDC6B02B}"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E0A4B-16BB-4E6B-9655-016D107B0FF6}" type="slidenum">
              <a:rPr lang="en-US" smtClean="0"/>
              <a:t>‹#›</a:t>
            </a:fld>
            <a:endParaRPr lang="en-US"/>
          </a:p>
        </p:txBody>
      </p:sp>
    </p:spTree>
    <p:extLst>
      <p:ext uri="{BB962C8B-B14F-4D97-AF65-F5344CB8AC3E}">
        <p14:creationId xmlns:p14="http://schemas.microsoft.com/office/powerpoint/2010/main" val="379753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purpose of this video is to walk you through the new LEA Monitoring Status web page developed for the California Department of Education by the California Special Education Technical Assistance Network (</a:t>
            </a:r>
            <a:r>
              <a:rPr lang="en-US" dirty="0" err="1"/>
              <a:t>CalTAN</a:t>
            </a:r>
            <a:r>
              <a:rPr lang="en-US" dirty="0"/>
              <a:t>).</a:t>
            </a:r>
          </a:p>
        </p:txBody>
      </p:sp>
      <p:sp>
        <p:nvSpPr>
          <p:cNvPr id="4" name="Slide Number Placeholder 3"/>
          <p:cNvSpPr>
            <a:spLocks noGrp="1"/>
          </p:cNvSpPr>
          <p:nvPr>
            <p:ph type="sldNum" sz="quarter" idx="10"/>
          </p:nvPr>
        </p:nvSpPr>
        <p:spPr/>
        <p:txBody>
          <a:bodyPr/>
          <a:lstStyle/>
          <a:p>
            <a:fld id="{8A5E0A4B-16BB-4E6B-9655-016D107B0FF6}" type="slidenum">
              <a:rPr lang="en-US" smtClean="0"/>
              <a:t>1</a:t>
            </a:fld>
            <a:endParaRPr lang="en-US"/>
          </a:p>
        </p:txBody>
      </p:sp>
    </p:spTree>
    <p:extLst>
      <p:ext uri="{BB962C8B-B14F-4D97-AF65-F5344CB8AC3E}">
        <p14:creationId xmlns:p14="http://schemas.microsoft.com/office/powerpoint/2010/main" val="322738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DA page, you will see data associated with the Priority Areas. These data display the student group and priority areas where the criteria were met for DA for that particular student group. These areas are highlighted in RED.</a:t>
            </a:r>
          </a:p>
          <a:p>
            <a:endParaRPr lang="en-US" dirty="0"/>
          </a:p>
          <a:p>
            <a:r>
              <a:rPr lang="en-US" dirty="0"/>
              <a:t>You can also navigate directly to the LEAs district performance overview on the California school dashboard by clicking the “View California Dashboard Data” button at the bottom of the page.</a:t>
            </a:r>
          </a:p>
        </p:txBody>
      </p:sp>
      <p:sp>
        <p:nvSpPr>
          <p:cNvPr id="4" name="Slide Number Placeholder 3"/>
          <p:cNvSpPr>
            <a:spLocks noGrp="1"/>
          </p:cNvSpPr>
          <p:nvPr>
            <p:ph type="sldNum" sz="quarter" idx="5"/>
          </p:nvPr>
        </p:nvSpPr>
        <p:spPr/>
        <p:txBody>
          <a:bodyPr/>
          <a:lstStyle/>
          <a:p>
            <a:fld id="{8A5E0A4B-16BB-4E6B-9655-016D107B0FF6}" type="slidenum">
              <a:rPr lang="en-US" smtClean="0"/>
              <a:t>10</a:t>
            </a:fld>
            <a:endParaRPr lang="en-US"/>
          </a:p>
        </p:txBody>
      </p:sp>
    </p:spTree>
    <p:extLst>
      <p:ext uri="{BB962C8B-B14F-4D97-AF65-F5344CB8AC3E}">
        <p14:creationId xmlns:p14="http://schemas.microsoft.com/office/powerpoint/2010/main" val="411822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tour of </a:t>
            </a:r>
            <a:r>
              <a:rPr lang="en-US" dirty="0" err="1"/>
              <a:t>CalTAN’s</a:t>
            </a:r>
            <a:r>
              <a:rPr lang="en-US" dirty="0"/>
              <a:t> new LEA Monitoring Status Page.  If you have questions about your determination or your LEA’s performance data, please contact your LEA’s assigned Focused Monitoring and Technical Assistance consultant. Thank you for your time, and as always, thank you for all you do for California’s students with disabilities!</a:t>
            </a:r>
          </a:p>
        </p:txBody>
      </p:sp>
      <p:sp>
        <p:nvSpPr>
          <p:cNvPr id="4" name="Slide Number Placeholder 3"/>
          <p:cNvSpPr>
            <a:spLocks noGrp="1"/>
          </p:cNvSpPr>
          <p:nvPr>
            <p:ph type="sldNum" sz="quarter" idx="5"/>
          </p:nvPr>
        </p:nvSpPr>
        <p:spPr/>
        <p:txBody>
          <a:bodyPr/>
          <a:lstStyle/>
          <a:p>
            <a:fld id="{8A5E0A4B-16BB-4E6B-9655-016D107B0FF6}" type="slidenum">
              <a:rPr lang="en-US" smtClean="0"/>
              <a:t>11</a:t>
            </a:fld>
            <a:endParaRPr lang="en-US"/>
          </a:p>
        </p:txBody>
      </p:sp>
    </p:spTree>
    <p:extLst>
      <p:ext uri="{BB962C8B-B14F-4D97-AF65-F5344CB8AC3E}">
        <p14:creationId xmlns:p14="http://schemas.microsoft.com/office/powerpoint/2010/main" val="326761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Brandi Jauregui. I am an Information Technology Supervisor for the Special Education Division at the California Department of Education and I’ll be navigating you through this new site and its features.</a:t>
            </a:r>
          </a:p>
        </p:txBody>
      </p:sp>
      <p:sp>
        <p:nvSpPr>
          <p:cNvPr id="4" name="Slide Number Placeholder 3"/>
          <p:cNvSpPr>
            <a:spLocks noGrp="1"/>
          </p:cNvSpPr>
          <p:nvPr>
            <p:ph type="sldNum" sz="quarter" idx="5"/>
          </p:nvPr>
        </p:nvSpPr>
        <p:spPr/>
        <p:txBody>
          <a:bodyPr/>
          <a:lstStyle/>
          <a:p>
            <a:fld id="{8A5E0A4B-16BB-4E6B-9655-016D107B0FF6}" type="slidenum">
              <a:rPr lang="en-US" smtClean="0"/>
              <a:t>2</a:t>
            </a:fld>
            <a:endParaRPr lang="en-US"/>
          </a:p>
        </p:txBody>
      </p:sp>
    </p:spTree>
    <p:extLst>
      <p:ext uri="{BB962C8B-B14F-4D97-AF65-F5344CB8AC3E}">
        <p14:creationId xmlns:p14="http://schemas.microsoft.com/office/powerpoint/2010/main" val="237031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the 2026 monitoring year, </a:t>
            </a:r>
            <a:r>
              <a:rPr lang="en-US" dirty="0" err="1"/>
              <a:t>CalTAN</a:t>
            </a:r>
            <a:r>
              <a:rPr lang="en-US" dirty="0"/>
              <a:t> released it’s new LEA Monitoring Status page where LEAs can view:</a:t>
            </a:r>
          </a:p>
          <a:p>
            <a:pPr lvl="1"/>
            <a:r>
              <a:rPr lang="en-US" dirty="0"/>
              <a:t>The LEA’s Compliance and Improvement Monitoring or (CIM) Status for the 2026 monitoring year</a:t>
            </a:r>
          </a:p>
          <a:p>
            <a:pPr lvl="1"/>
            <a:r>
              <a:rPr lang="en-US" dirty="0"/>
              <a:t>The LEA’s CIM activity status</a:t>
            </a:r>
          </a:p>
          <a:p>
            <a:pPr lvl="1"/>
            <a:r>
              <a:rPr lang="en-US" dirty="0"/>
              <a:t>Annual performance data used in making monitoring determinations</a:t>
            </a:r>
          </a:p>
          <a:p>
            <a:pPr lvl="1"/>
            <a:r>
              <a:rPr lang="en-US" dirty="0"/>
              <a:t>Differentiated Assistance Status and associated priority areas</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a:t>
            </a:fld>
            <a:endParaRPr lang="en-US"/>
          </a:p>
        </p:txBody>
      </p:sp>
    </p:spTree>
    <p:extLst>
      <p:ext uri="{BB962C8B-B14F-4D97-AF65-F5344CB8AC3E}">
        <p14:creationId xmlns:p14="http://schemas.microsoft.com/office/powerpoint/2010/main" val="216842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I’m going to give you a live demo of the new site.</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4</a:t>
            </a:fld>
            <a:endParaRPr lang="en-US"/>
          </a:p>
        </p:txBody>
      </p:sp>
    </p:spTree>
    <p:extLst>
      <p:ext uri="{BB962C8B-B14F-4D97-AF65-F5344CB8AC3E}">
        <p14:creationId xmlns:p14="http://schemas.microsoft.com/office/powerpoint/2010/main" val="340103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get started! Go to the </a:t>
            </a:r>
            <a:r>
              <a:rPr lang="en-US" dirty="0" err="1"/>
              <a:t>CalTAN</a:t>
            </a:r>
            <a:r>
              <a:rPr lang="en-US" dirty="0"/>
              <a:t> web page located at https://caltan.info. From the </a:t>
            </a:r>
            <a:r>
              <a:rPr lang="en-US" dirty="0" err="1"/>
              <a:t>CalTAN</a:t>
            </a:r>
            <a:r>
              <a:rPr lang="en-US" dirty="0"/>
              <a:t> homepage click on “Monitoring” in the top navigation bar and select LEA Monitoring Status. To find your LEA’s monitoring status, first ensure that the monitoring year is set to 2025-26, then type the name of your LEA in the search bar, select your LEA and hit enter. For purposes of this demonstration, I will be using Elk Grove Unified school district, which is where I live.</a:t>
            </a:r>
          </a:p>
          <a:p>
            <a:r>
              <a:rPr lang="en-US" dirty="0"/>
              <a:t> </a:t>
            </a:r>
          </a:p>
        </p:txBody>
      </p:sp>
      <p:sp>
        <p:nvSpPr>
          <p:cNvPr id="4" name="Slide Number Placeholder 3"/>
          <p:cNvSpPr>
            <a:spLocks noGrp="1"/>
          </p:cNvSpPr>
          <p:nvPr>
            <p:ph type="sldNum" sz="quarter" idx="5"/>
          </p:nvPr>
        </p:nvSpPr>
        <p:spPr/>
        <p:txBody>
          <a:bodyPr/>
          <a:lstStyle/>
          <a:p>
            <a:fld id="{8A5E0A4B-16BB-4E6B-9655-016D107B0FF6}" type="slidenum">
              <a:rPr lang="en-US" smtClean="0"/>
              <a:t>5</a:t>
            </a:fld>
            <a:endParaRPr lang="en-US"/>
          </a:p>
        </p:txBody>
      </p:sp>
    </p:spTree>
    <p:extLst>
      <p:ext uri="{BB962C8B-B14F-4D97-AF65-F5344CB8AC3E}">
        <p14:creationId xmlns:p14="http://schemas.microsoft.com/office/powerpoint/2010/main" val="426876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takes you to the LEA Monitoring Status page. Although the data being displayed on this new web page is by each individual LEA, the monitoring data are still available in downloadable data files just like last year.  At the bottom of the LEA Monitoring Status page, you’ll see The Unified ADL Data File, Disproportionality Data File, and Significant Disproportionality Data File available for download. The Unified Data file contains data for all LEAs statewide, while the </a:t>
            </a:r>
            <a:r>
              <a:rPr lang="en-US" dirty="0" err="1"/>
              <a:t>Dispro</a:t>
            </a:r>
            <a:r>
              <a:rPr lang="en-US" dirty="0"/>
              <a:t> and Sig Dis files contain data for only LEAs who were identified as </a:t>
            </a:r>
            <a:r>
              <a:rPr lang="en-US" dirty="0" err="1"/>
              <a:t>Dispro</a:t>
            </a:r>
            <a:r>
              <a:rPr lang="en-US" dirty="0"/>
              <a:t> or </a:t>
            </a:r>
            <a:r>
              <a:rPr lang="en-US" dirty="0" err="1"/>
              <a:t>SigDis</a:t>
            </a:r>
            <a:r>
              <a:rPr lang="en-US" dirty="0"/>
              <a:t> for the 2026 monitoring year</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6</a:t>
            </a:fld>
            <a:endParaRPr lang="en-US"/>
          </a:p>
        </p:txBody>
      </p:sp>
    </p:spTree>
    <p:extLst>
      <p:ext uri="{BB962C8B-B14F-4D97-AF65-F5344CB8AC3E}">
        <p14:creationId xmlns:p14="http://schemas.microsoft.com/office/powerpoint/2010/main" val="379714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Beneath the name of the LEA, on the left-hand side, you’ll see the LEA’s CIM status for the 2026 monitoring year. In this case, this LEA has been identified as Intensive Level 1 for Significant Disproportionality.</a:t>
            </a:r>
          </a:p>
          <a:p>
            <a:endParaRPr lang="en-US" dirty="0"/>
          </a:p>
          <a:p>
            <a:r>
              <a:rPr lang="en-US" dirty="0"/>
              <a:t>Beneath the CIM status you’ll see the LEA’s current CIM activity status. For this LEA, they are on CIM Step 4 in year 2 of the CIM.</a:t>
            </a:r>
          </a:p>
          <a:p>
            <a:endParaRPr lang="en-US" dirty="0"/>
          </a:p>
          <a:p>
            <a:r>
              <a:rPr lang="en-US" dirty="0"/>
              <a:t>In addition, you’ll also see the LEA’s statuses for Disproportionality, Significant Disproportionality, Fiscal Monitoring, and Timeline Noncompliance Review.</a:t>
            </a:r>
          </a:p>
          <a:p>
            <a:endParaRPr lang="en-US" dirty="0"/>
          </a:p>
          <a:p>
            <a:r>
              <a:rPr lang="en-US" dirty="0"/>
              <a:t>The underlying data used to make these determinations can be viewed when you click on the “View Annual Performance Data” button</a:t>
            </a:r>
          </a:p>
        </p:txBody>
      </p:sp>
      <p:sp>
        <p:nvSpPr>
          <p:cNvPr id="4" name="Slide Number Placeholder 3"/>
          <p:cNvSpPr>
            <a:spLocks noGrp="1"/>
          </p:cNvSpPr>
          <p:nvPr>
            <p:ph type="sldNum" sz="quarter" idx="5"/>
          </p:nvPr>
        </p:nvSpPr>
        <p:spPr/>
        <p:txBody>
          <a:bodyPr/>
          <a:lstStyle/>
          <a:p>
            <a:fld id="{8A5E0A4B-16BB-4E6B-9655-016D107B0FF6}" type="slidenum">
              <a:rPr lang="en-US" smtClean="0"/>
              <a:t>7</a:t>
            </a:fld>
            <a:endParaRPr lang="en-US"/>
          </a:p>
        </p:txBody>
      </p:sp>
    </p:spTree>
    <p:extLst>
      <p:ext uri="{BB962C8B-B14F-4D97-AF65-F5344CB8AC3E}">
        <p14:creationId xmlns:p14="http://schemas.microsoft.com/office/powerpoint/2010/main" val="143124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 the button, you will land on the </a:t>
            </a:r>
            <a:r>
              <a:rPr lang="en-US" sz="1200" b="0" i="0" kern="1200" dirty="0">
                <a:solidFill>
                  <a:schemeClr val="tx1"/>
                </a:solidFill>
                <a:effectLst/>
                <a:latin typeface="+mn-lt"/>
                <a:ea typeface="+mn-ea"/>
                <a:cs typeface="+mn-cs"/>
              </a:rPr>
              <a:t>CIM Status</a:t>
            </a:r>
          </a:p>
          <a:p>
            <a:r>
              <a:rPr lang="en-US" dirty="0"/>
              <a:t>Page.  At the top of this page, you will again see the same information displayed on the LEA monitoring status page, however, you’ll notice that there are two more areas added:  Restraint and seclusion Ratio Flag and Restraint and Seclusion Ratio. Any areas of concern are now highlighted by RED boxes.</a:t>
            </a:r>
          </a:p>
          <a:p>
            <a:endParaRPr lang="en-US" dirty="0"/>
          </a:p>
          <a:p>
            <a:r>
              <a:rPr lang="en-US" dirty="0"/>
              <a:t>It should be noted that for the Restraint and seclusion Ratio Flag area, a “yes” means that the LEA fell below the allowed ratio threshold of 2:1, which in this case, is a good thing because the LEA reported less than two restraints and seclusion incidents for every one student. A value of “no” means that the LEA exceeded the threshold of 2:1, which means that this is an area of concern.</a:t>
            </a:r>
          </a:p>
          <a:p>
            <a:endParaRPr lang="en-US" dirty="0"/>
          </a:p>
          <a:p>
            <a:r>
              <a:rPr lang="en-US" dirty="0"/>
              <a:t>As you scroll down the page you will see the data split into sections for School age Intensive, Preschool Intensive, Targeted, and  Disproportionality. As you scroll through each section, you’ll notice that if you hover over a particular data element, the definition for that data element appears in a pop up</a:t>
            </a:r>
          </a:p>
          <a:p>
            <a:endParaRPr lang="en-US" dirty="0"/>
          </a:p>
          <a:p>
            <a:r>
              <a:rPr lang="en-US" dirty="0"/>
              <a:t>In the </a:t>
            </a:r>
            <a:r>
              <a:rPr lang="en-US" dirty="0" err="1"/>
              <a:t>Schoolage</a:t>
            </a:r>
            <a:r>
              <a:rPr lang="en-US" dirty="0"/>
              <a:t> and Preschool intensive sections, you’ll find the LEAs percentages for each data element used for </a:t>
            </a:r>
            <a:r>
              <a:rPr lang="en-US" dirty="0" err="1"/>
              <a:t>schoolage</a:t>
            </a:r>
            <a:r>
              <a:rPr lang="en-US" dirty="0"/>
              <a:t> and preschool intensive calculations as well as the LEA’s </a:t>
            </a:r>
            <a:r>
              <a:rPr lang="en-US" dirty="0" err="1"/>
              <a:t>schoolage</a:t>
            </a:r>
            <a:r>
              <a:rPr lang="en-US" dirty="0"/>
              <a:t> and preschool rank percentage at the bottom of each section.</a:t>
            </a:r>
          </a:p>
          <a:p>
            <a:endParaRPr lang="en-US" dirty="0"/>
          </a:p>
          <a:p>
            <a:r>
              <a:rPr lang="en-US" dirty="0"/>
              <a:t>In the targeted section, you’ll see all of the targeted data elements. Those areas where the LEA did NOT meet the target are highlighted in RED, while those where the LEA met the target are highlighted in green</a:t>
            </a:r>
          </a:p>
          <a:p>
            <a:endParaRPr lang="en-US" dirty="0"/>
          </a:p>
          <a:p>
            <a:r>
              <a:rPr lang="en-US" dirty="0"/>
              <a:t>If the LEA was identified as Disproportionate, then you will see each area of Disproportionality highlighted in RED along with the Risk Ratio. As a reminder, for some LEA’s, their risk ratio for disproportionality was determined by using the Alternate Risk Ratio calculation which utilizes state-level data.  The state level data used in the ARR calculation can be found in the Disproportionality data file on the “State Totals for ARR” tab.</a:t>
            </a:r>
          </a:p>
          <a:p>
            <a:endParaRPr lang="en-US" dirty="0"/>
          </a:p>
          <a:p>
            <a:r>
              <a:rPr lang="en-US" dirty="0"/>
              <a:t>If you wish to print this page, simply hit the </a:t>
            </a:r>
            <a:r>
              <a:rPr lang="en-US" dirty="0" err="1"/>
              <a:t>Ctrl+P</a:t>
            </a:r>
            <a:r>
              <a:rPr lang="en-US" dirty="0"/>
              <a:t> keys on your keyboard. If you wish to download your data in a tabular format, you can download the Unified ADL Data File.</a:t>
            </a:r>
          </a:p>
        </p:txBody>
      </p:sp>
      <p:sp>
        <p:nvSpPr>
          <p:cNvPr id="4" name="Slide Number Placeholder 3"/>
          <p:cNvSpPr>
            <a:spLocks noGrp="1"/>
          </p:cNvSpPr>
          <p:nvPr>
            <p:ph type="sldNum" sz="quarter" idx="5"/>
          </p:nvPr>
        </p:nvSpPr>
        <p:spPr/>
        <p:txBody>
          <a:bodyPr/>
          <a:lstStyle/>
          <a:p>
            <a:fld id="{8A5E0A4B-16BB-4E6B-9655-016D107B0FF6}" type="slidenum">
              <a:rPr lang="en-US" smtClean="0"/>
              <a:t>8</a:t>
            </a:fld>
            <a:endParaRPr lang="en-US"/>
          </a:p>
        </p:txBody>
      </p:sp>
    </p:spTree>
    <p:extLst>
      <p:ext uri="{BB962C8B-B14F-4D97-AF65-F5344CB8AC3E}">
        <p14:creationId xmlns:p14="http://schemas.microsoft.com/office/powerpoint/2010/main" val="33410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navigate back to the LEA Monitoring Status page, on the right hand side, you’ll see the Differentiated Assistance Status.  You’ll see here that this district in Year 1 of DA. Additionally, you’ll see which method was used to identify the LEA for DA. If you click on the “View Differentiated Assistance Status Data” Button, this will take you to the DA Status page</a:t>
            </a:r>
          </a:p>
        </p:txBody>
      </p:sp>
      <p:sp>
        <p:nvSpPr>
          <p:cNvPr id="4" name="Slide Number Placeholder 3"/>
          <p:cNvSpPr>
            <a:spLocks noGrp="1"/>
          </p:cNvSpPr>
          <p:nvPr>
            <p:ph type="sldNum" sz="quarter" idx="5"/>
          </p:nvPr>
        </p:nvSpPr>
        <p:spPr/>
        <p:txBody>
          <a:bodyPr/>
          <a:lstStyle/>
          <a:p>
            <a:fld id="{8A5E0A4B-16BB-4E6B-9655-016D107B0FF6}" type="slidenum">
              <a:rPr lang="en-US" smtClean="0"/>
              <a:t>9</a:t>
            </a:fld>
            <a:endParaRPr lang="en-US"/>
          </a:p>
        </p:txBody>
      </p:sp>
    </p:spTree>
    <p:extLst>
      <p:ext uri="{BB962C8B-B14F-4D97-AF65-F5344CB8AC3E}">
        <p14:creationId xmlns:p14="http://schemas.microsoft.com/office/powerpoint/2010/main" val="3625962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9490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4291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540000" y="6254750"/>
            <a:ext cx="22352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en-US"/>
              <a:t>CalTAN LEA Monitoring Status Web Page</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274300-4450-45A9-9F19-01221D882E9C}" type="slidenum">
              <a:rPr lang="en-US" altLang="en-US"/>
              <a:pPr>
                <a:defRPr/>
              </a:pPr>
              <a:t>‹#›</a:t>
            </a:fld>
            <a:endParaRPr lang="en-US" altLang="en-US"/>
          </a:p>
        </p:txBody>
      </p:sp>
    </p:spTree>
    <p:extLst>
      <p:ext uri="{BB962C8B-B14F-4D97-AF65-F5344CB8AC3E}">
        <p14:creationId xmlns:p14="http://schemas.microsoft.com/office/powerpoint/2010/main" val="403653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88183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806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12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it-IT"/>
              <a:t>CalTAN LEA Monitoring Status Web Page</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84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18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936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707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1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
        <p:nvSpPr>
          <p:cNvPr id="7" name="Rectangle 6"/>
          <p:cNvSpPr/>
          <p:nvPr userDrawn="1"/>
        </p:nvSpPr>
        <p:spPr>
          <a:xfrm>
            <a:off x="4683978" y="6400412"/>
            <a:ext cx="2824043" cy="276999"/>
          </a:xfrm>
          <a:prstGeom prst="rect">
            <a:avLst/>
          </a:prstGeom>
        </p:spPr>
        <p:txBody>
          <a:bodyPr wrap="none">
            <a:spAutoFit/>
          </a:bodyPr>
          <a:lstStyle/>
          <a:p>
            <a:r>
              <a:rPr lang="en-US" sz="1200" cap="small" baseline="0"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659653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873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4340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826275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56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896011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998835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200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810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239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09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p:nvPr>
        </p:nvSpPr>
        <p:spPr>
          <a:xfrm>
            <a:off x="79629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Footer Placeholder 9"/>
          <p:cNvSpPr>
            <a:spLocks noGrp="1"/>
          </p:cNvSpPr>
          <p:nvPr>
            <p:ph type="ftr" sz="quarter" idx="11"/>
          </p:nvPr>
        </p:nvSpPr>
        <p:spPr>
          <a:xfrm>
            <a:off x="2819400" y="6356350"/>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
        <p:nvSpPr>
          <p:cNvPr id="7" name="Content Placeholder 3"/>
          <p:cNvSpPr>
            <a:spLocks noGrp="1"/>
          </p:cNvSpPr>
          <p:nvPr>
            <p:ph sz="half" idx="13"/>
          </p:nvPr>
        </p:nvSpPr>
        <p:spPr>
          <a:xfrm>
            <a:off x="7962900" y="3935412"/>
            <a:ext cx="3390899"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2"/>
          <p:cNvSpPr>
            <a:spLocks noGrp="1"/>
          </p:cNvSpPr>
          <p:nvPr>
            <p:ph sz="half" idx="14"/>
          </p:nvPr>
        </p:nvSpPr>
        <p:spPr>
          <a:xfrm>
            <a:off x="838200" y="3935412"/>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3"/>
          <p:cNvSpPr>
            <a:spLocks noGrp="1"/>
          </p:cNvSpPr>
          <p:nvPr>
            <p:ph sz="half" idx="15"/>
          </p:nvPr>
        </p:nvSpPr>
        <p:spPr>
          <a:xfrm>
            <a:off x="43434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Content Placeholder 3"/>
          <p:cNvSpPr>
            <a:spLocks noGrp="1"/>
          </p:cNvSpPr>
          <p:nvPr>
            <p:ph sz="half" idx="16"/>
          </p:nvPr>
        </p:nvSpPr>
        <p:spPr>
          <a:xfrm>
            <a:off x="4343400" y="3935412"/>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96297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210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483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711738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994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341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it-IT"/>
              <a:t>CalTAN LEA Monitoring Status Web Page</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2033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883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923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316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205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90688"/>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2876550" y="6356350"/>
            <a:ext cx="4114800" cy="365125"/>
          </a:xfrm>
        </p:spPr>
        <p:txBody>
          <a:bodyPr/>
          <a:lstStyle/>
          <a:p>
            <a:r>
              <a:rPr lang="it-IT">
                <a:solidFill>
                  <a:schemeClr val="accent1">
                    <a:lumMod val="50000"/>
                  </a:schemeClr>
                </a:solidFill>
                <a:latin typeface="Arial" panose="020B0604020202020204" pitchFamily="34" charset="0"/>
                <a:cs typeface="Arial" panose="020B0604020202020204" pitchFamily="34" charset="0"/>
              </a:rPr>
              <a:t>CalTAN LEA Monitoring Status Web Page</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1953996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53818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381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701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it-IT"/>
              <a:t>CalTAN LEA Monitoring Status Web Page</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9459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396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821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636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470022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322045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46473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575"/>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p:cNvSpPr>
            <a:spLocks noGrp="1"/>
          </p:cNvSpPr>
          <p:nvPr>
            <p:ph type="ftr" sz="quarter" idx="11"/>
          </p:nvPr>
        </p:nvSpPr>
        <p:spPr>
          <a:xfrm>
            <a:off x="2362200" y="6340475"/>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2920194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414482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561411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it-IT"/>
              <a:t>CalTAN LEA Monitoring Status Web Page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4042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6028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it-IT"/>
              <a:t>CalTAN LEA Monitoring Status Web Page</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945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165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554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716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20642923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34441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62978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it-IT"/>
              <a:t>CalTAN LEA Monitoring Status Web Page</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3276052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15136"/>
            <a:ext cx="12192000" cy="1631102"/>
          </a:xfrm>
        </p:spPr>
        <p:txBody>
          <a:bodyPr/>
          <a:lstStyle>
            <a:lvl1pPr algn="ctr">
              <a:defRPr/>
            </a:lvl1pPr>
          </a:lstStyle>
          <a:p>
            <a:r>
              <a:rPr lang="en-US"/>
              <a:t>Click to edit Master title style</a:t>
            </a:r>
            <a:endParaRPr lang="en-US" dirty="0"/>
          </a:p>
        </p:txBody>
      </p:sp>
      <p:sp>
        <p:nvSpPr>
          <p:cNvPr id="6" name="Content Placeholder 2"/>
          <p:cNvSpPr>
            <a:spLocks noGrp="1"/>
          </p:cNvSpPr>
          <p:nvPr>
            <p:ph idx="1"/>
          </p:nvPr>
        </p:nvSpPr>
        <p:spPr>
          <a:xfrm>
            <a:off x="414868" y="1825625"/>
            <a:ext cx="11353800" cy="4351338"/>
          </a:xfrm>
        </p:spPr>
        <p:txBody>
          <a:bodyPr/>
          <a:lstStyle>
            <a:lvl2pPr marL="685800" indent="-228600">
              <a:buFont typeface="Symbol" panose="05050102010706020507" pitchFamily="18" charset="2"/>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821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15136"/>
            <a:ext cx="12192000" cy="1631102"/>
          </a:xfrm>
        </p:spPr>
        <p:txBody>
          <a:bodyPr/>
          <a:lstStyle>
            <a:lvl1pPr algn="ctr">
              <a:defRPr/>
            </a:lvl1pPr>
          </a:lstStyle>
          <a:p>
            <a:r>
              <a:rPr lang="en-US"/>
              <a:t>Click to edit Master title style</a:t>
            </a:r>
            <a:endParaRPr lang="en-US" dirty="0"/>
          </a:p>
        </p:txBody>
      </p:sp>
      <p:sp>
        <p:nvSpPr>
          <p:cNvPr id="6" name="Content Placeholder 2"/>
          <p:cNvSpPr>
            <a:spLocks noGrp="1"/>
          </p:cNvSpPr>
          <p:nvPr>
            <p:ph sz="half" idx="1"/>
          </p:nvPr>
        </p:nvSpPr>
        <p:spPr>
          <a:xfrm>
            <a:off x="362712"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0652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617133"/>
            <a:ext cx="12192000"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62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5" name="Table 4"/>
          <p:cNvGraphicFramePr>
            <a:graphicFrameLocks noGrp="1"/>
          </p:cNvGraphicFramePr>
          <p:nvPr userDrawn="1"/>
        </p:nvGraphicFramePr>
        <p:xfrm>
          <a:off x="2032000" y="177625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0896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it-IT">
                <a:solidFill>
                  <a:prstClr val="black"/>
                </a:solidFill>
              </a:rPr>
              <a:t>CalTAN LEA Monitoring Status Web Page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07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388538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540000" y="6254750"/>
            <a:ext cx="22352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en-US"/>
              <a:t>CalTAN LEA Monitoring Status Web Page</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274300-4450-45A9-9F19-01221D882E9C}" type="slidenum">
              <a:rPr lang="en-US" altLang="en-US"/>
              <a:pPr>
                <a:defRPr/>
              </a:pPr>
              <a:t>‹#›</a:t>
            </a:fld>
            <a:endParaRPr lang="en-US" altLang="en-US"/>
          </a:p>
        </p:txBody>
      </p:sp>
    </p:spTree>
    <p:extLst>
      <p:ext uri="{BB962C8B-B14F-4D97-AF65-F5344CB8AC3E}">
        <p14:creationId xmlns:p14="http://schemas.microsoft.com/office/powerpoint/2010/main" val="601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41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7.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440044513"/>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3" r:id="rId4"/>
    <p:sldLayoutId id="2147483654" r:id="rId5"/>
    <p:sldLayoutId id="2147483656" r:id="rId6"/>
    <p:sldLayoutId id="2147483657" r:id="rId7"/>
    <p:sldLayoutId id="2147483733"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
        <p:nvSpPr>
          <p:cNvPr id="7" name="TextBox 6"/>
          <p:cNvSpPr txBox="1"/>
          <p:nvPr userDrawn="1"/>
        </p:nvSpPr>
        <p:spPr>
          <a:xfrm>
            <a:off x="9557238" y="6304085"/>
            <a:ext cx="2211429" cy="276999"/>
          </a:xfrm>
          <a:prstGeom prst="rect">
            <a:avLst/>
          </a:prstGeom>
          <a:noFill/>
        </p:spPr>
        <p:txBody>
          <a:bodyPr wrap="square" rtlCol="0">
            <a:spAutoFit/>
          </a:bodyPr>
          <a:lstStyle/>
          <a:p>
            <a:pPr algn="r"/>
            <a:fld id="{5B3829BB-2178-4CA1-8AC7-3DE4BF5274F9}" type="slidenum">
              <a:rPr lang="en-US" sz="1200" smtClean="0">
                <a:solidFill>
                  <a:prstClr val="black"/>
                </a:solidFill>
                <a:latin typeface="Arial" panose="020B0604020202020204" pitchFamily="34" charset="0"/>
                <a:cs typeface="Arial" panose="020B0604020202020204" pitchFamily="34" charset="0"/>
              </a:rPr>
              <a:pPr algn="r"/>
              <a:t>‹#›</a:t>
            </a:fld>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91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736" r:id="rId3"/>
  </p:sldLayoutIdLst>
  <p:hf sldNum="0"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4830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1816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9875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it-IT"/>
              <a:t>CalTAN LEA Monitoring Status Web Page</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44886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4" r:id="rId8"/>
    <p:sldLayoutId id="2147483725" r:id="rId9"/>
    <p:sldLayoutId id="2147483726" r:id="rId10"/>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136"/>
            <a:ext cx="12192000" cy="1631102"/>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36446176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sldNum="0"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err="1"/>
              <a:t>CalTAN’s</a:t>
            </a:r>
            <a:r>
              <a:rPr lang="en-US" sz="4400" dirty="0"/>
              <a:t> New LEA Monitoring Status Web Page</a:t>
            </a:r>
            <a:endParaRPr lang="en-US" sz="4400" b="1" dirty="0"/>
          </a:p>
        </p:txBody>
      </p:sp>
      <p:sp>
        <p:nvSpPr>
          <p:cNvPr id="3" name="Subtitle 2"/>
          <p:cNvSpPr>
            <a:spLocks noGrp="1"/>
          </p:cNvSpPr>
          <p:nvPr>
            <p:ph type="subTitle" idx="1"/>
          </p:nvPr>
        </p:nvSpPr>
        <p:spPr>
          <a:xfrm>
            <a:off x="231645" y="3751488"/>
            <a:ext cx="11618976" cy="1386569"/>
          </a:xfrm>
        </p:spPr>
        <p:txBody>
          <a:bodyPr>
            <a:normAutofit/>
          </a:bodyPr>
          <a:lstStyle/>
          <a:p>
            <a:r>
              <a:rPr lang="en-US" b="1" dirty="0"/>
              <a:t>California Department of Education</a:t>
            </a:r>
          </a:p>
          <a:p>
            <a:r>
              <a:rPr lang="en-US" b="1" dirty="0"/>
              <a:t>February 2026</a:t>
            </a:r>
          </a:p>
        </p:txBody>
      </p:sp>
      <p:sp>
        <p:nvSpPr>
          <p:cNvPr id="5" name="TextBox 4"/>
          <p:cNvSpPr txBox="1"/>
          <p:nvPr/>
        </p:nvSpPr>
        <p:spPr>
          <a:xfrm>
            <a:off x="4550229" y="6281805"/>
            <a:ext cx="1262742" cy="246221"/>
          </a:xfrm>
          <a:prstGeom prst="rect">
            <a:avLst/>
          </a:prstGeom>
          <a:solidFill>
            <a:srgbClr val="BFD8EE"/>
          </a:solidFill>
        </p:spPr>
        <p:txBody>
          <a:bodyPr wrap="square" rtlCol="0">
            <a:spAutoFit/>
          </a:bodyPr>
          <a:lstStyle/>
          <a:p>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T</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ON</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Y</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 </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T</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HURMON</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934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FC77-4D48-2212-A759-1618FCBCD5A6}"/>
              </a:ext>
            </a:extLst>
          </p:cNvPr>
          <p:cNvSpPr>
            <a:spLocks noGrp="1"/>
          </p:cNvSpPr>
          <p:nvPr>
            <p:ph type="title"/>
          </p:nvPr>
        </p:nvSpPr>
        <p:spPr/>
        <p:txBody>
          <a:bodyPr/>
          <a:lstStyle/>
          <a:p>
            <a:r>
              <a:rPr lang="en-US" dirty="0"/>
              <a:t>DA Status Page</a:t>
            </a:r>
          </a:p>
        </p:txBody>
      </p:sp>
      <p:pic>
        <p:nvPicPr>
          <p:cNvPr id="6" name="Content Placeholder 5">
            <a:extLst>
              <a:ext uri="{FF2B5EF4-FFF2-40B4-BE49-F238E27FC236}">
                <a16:creationId xmlns:a16="http://schemas.microsoft.com/office/drawing/2014/main" id="{29B73E50-8187-EFAD-F211-EE86D3659E8F}"/>
              </a:ext>
            </a:extLst>
          </p:cNvPr>
          <p:cNvPicPr>
            <a:picLocks noGrp="1" noChangeAspect="1"/>
          </p:cNvPicPr>
          <p:nvPr>
            <p:ph idx="1"/>
          </p:nvPr>
        </p:nvPicPr>
        <p:blipFill>
          <a:blip r:embed="rId3"/>
          <a:srcRect l="71802" t="14421" r="5575" b="5197"/>
          <a:stretch>
            <a:fillRect/>
          </a:stretch>
        </p:blipFill>
        <p:spPr>
          <a:xfrm>
            <a:off x="2388703" y="1627666"/>
            <a:ext cx="7192617" cy="4791707"/>
          </a:xfrm>
          <a:prstGeom prst="rect">
            <a:avLst/>
          </a:prstGeom>
        </p:spPr>
      </p:pic>
      <p:sp>
        <p:nvSpPr>
          <p:cNvPr id="4" name="Footer Placeholder 3">
            <a:extLst>
              <a:ext uri="{FF2B5EF4-FFF2-40B4-BE49-F238E27FC236}">
                <a16:creationId xmlns:a16="http://schemas.microsoft.com/office/drawing/2014/main" id="{5F3E1D13-6CD9-699C-DE43-E3E999350E38}"/>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46256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20AF-4697-2EE6-FD07-DCBB0C5B67C3}"/>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04328277-7D15-28CD-6CBA-6966B26CB3A4}"/>
              </a:ext>
            </a:extLst>
          </p:cNvPr>
          <p:cNvSpPr>
            <a:spLocks noGrp="1"/>
          </p:cNvSpPr>
          <p:nvPr>
            <p:ph idx="1"/>
          </p:nvPr>
        </p:nvSpPr>
        <p:spPr/>
        <p:txBody>
          <a:bodyPr/>
          <a:lstStyle/>
          <a:p>
            <a:r>
              <a:rPr lang="en-US" dirty="0"/>
              <a:t>For questions about your determination or your LEA’s performance data, please contact your LEA’s assigned Focused Monitoring and Technical Assistance consultant</a:t>
            </a:r>
          </a:p>
        </p:txBody>
      </p:sp>
      <p:sp>
        <p:nvSpPr>
          <p:cNvPr id="4" name="Footer Placeholder 3">
            <a:extLst>
              <a:ext uri="{FF2B5EF4-FFF2-40B4-BE49-F238E27FC236}">
                <a16:creationId xmlns:a16="http://schemas.microsoft.com/office/drawing/2014/main" id="{22250FB4-CE41-E4C8-4E6A-B8DF26F6DC09}"/>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300403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dirty="0"/>
              <a:t>Presenter Information</a:t>
            </a:r>
          </a:p>
        </p:txBody>
      </p:sp>
      <p:sp>
        <p:nvSpPr>
          <p:cNvPr id="3" name="Content Placeholder 2"/>
          <p:cNvSpPr>
            <a:spLocks noGrp="1"/>
          </p:cNvSpPr>
          <p:nvPr>
            <p:ph idx="1"/>
          </p:nvPr>
        </p:nvSpPr>
        <p:spPr>
          <a:xfrm>
            <a:off x="838200" y="1480457"/>
            <a:ext cx="10515600" cy="4696506"/>
          </a:xfrm>
        </p:spPr>
        <p:txBody>
          <a:bodyPr>
            <a:normAutofit/>
          </a:bodyPr>
          <a:lstStyle/>
          <a:p>
            <a:pPr marL="0" indent="0" algn="ctr">
              <a:buNone/>
              <a:defRPr/>
            </a:pPr>
            <a:endParaRPr lang="en-US" sz="3600" dirty="0"/>
          </a:p>
          <a:p>
            <a:pPr marL="0" indent="0" algn="ctr">
              <a:buNone/>
              <a:defRPr/>
            </a:pPr>
            <a:endParaRPr lang="en-US" sz="3600" dirty="0"/>
          </a:p>
          <a:p>
            <a:pPr marL="0" indent="0">
              <a:buNone/>
              <a:defRPr/>
            </a:pPr>
            <a:r>
              <a:rPr lang="en-US" sz="3600" b="1" dirty="0"/>
              <a:t>Special Education Division</a:t>
            </a:r>
          </a:p>
          <a:p>
            <a:pPr marL="0" indent="0">
              <a:buNone/>
              <a:defRPr/>
            </a:pPr>
            <a:r>
              <a:rPr lang="en-US" sz="3600" dirty="0"/>
              <a:t>Brandi Jauregui, Information Technology Supervisor</a:t>
            </a:r>
          </a:p>
          <a:p>
            <a:pPr>
              <a:defRPr/>
            </a:pPr>
            <a:endParaRPr lang="en-US" dirty="0"/>
          </a:p>
        </p:txBody>
      </p:sp>
      <p:sp>
        <p:nvSpPr>
          <p:cNvPr id="2" name="Footer Placeholder 1">
            <a:extLst>
              <a:ext uri="{FF2B5EF4-FFF2-40B4-BE49-F238E27FC236}">
                <a16:creationId xmlns:a16="http://schemas.microsoft.com/office/drawing/2014/main" id="{394E6B95-5F21-4E88-B3B6-2CDA76523956}"/>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28849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1E70-FF68-B6F7-6A5D-B9363D74AEE2}"/>
              </a:ext>
            </a:extLst>
          </p:cNvPr>
          <p:cNvSpPr>
            <a:spLocks noGrp="1"/>
          </p:cNvSpPr>
          <p:nvPr>
            <p:ph type="title"/>
          </p:nvPr>
        </p:nvSpPr>
        <p:spPr/>
        <p:txBody>
          <a:bodyPr/>
          <a:lstStyle/>
          <a:p>
            <a:r>
              <a:rPr lang="en-US" dirty="0"/>
              <a:t>New for the 2026 Monitoring Year</a:t>
            </a:r>
          </a:p>
        </p:txBody>
      </p:sp>
      <p:sp>
        <p:nvSpPr>
          <p:cNvPr id="3" name="Content Placeholder 2">
            <a:extLst>
              <a:ext uri="{FF2B5EF4-FFF2-40B4-BE49-F238E27FC236}">
                <a16:creationId xmlns:a16="http://schemas.microsoft.com/office/drawing/2014/main" id="{1DD8BFBF-93A7-7DBF-4158-572134AB78FB}"/>
              </a:ext>
            </a:extLst>
          </p:cNvPr>
          <p:cNvSpPr>
            <a:spLocks noGrp="1"/>
          </p:cNvSpPr>
          <p:nvPr>
            <p:ph idx="1"/>
          </p:nvPr>
        </p:nvSpPr>
        <p:spPr/>
        <p:txBody>
          <a:bodyPr/>
          <a:lstStyle/>
          <a:p>
            <a:r>
              <a:rPr lang="en-US" dirty="0"/>
              <a:t>The California Special Education Technical Assistance Network (</a:t>
            </a:r>
            <a:r>
              <a:rPr lang="en-US" dirty="0" err="1"/>
              <a:t>CalTAN</a:t>
            </a:r>
            <a:r>
              <a:rPr lang="en-US" dirty="0"/>
              <a:t>) is releasing its new LEA Monitoring Status web page. LEAs can now view:</a:t>
            </a:r>
          </a:p>
          <a:p>
            <a:pPr lvl="1"/>
            <a:r>
              <a:rPr lang="en-US" dirty="0"/>
              <a:t>The LEA’s Compliance and Improvement Monitoring (CIM) Status for the 2026 monitoring year</a:t>
            </a:r>
          </a:p>
          <a:p>
            <a:pPr lvl="1"/>
            <a:r>
              <a:rPr lang="en-US" dirty="0"/>
              <a:t>The CIM activity status</a:t>
            </a:r>
          </a:p>
          <a:p>
            <a:pPr lvl="1"/>
            <a:r>
              <a:rPr lang="en-US" dirty="0"/>
              <a:t>Annual performance data used in making monitoring determinations</a:t>
            </a:r>
          </a:p>
          <a:p>
            <a:pPr lvl="1"/>
            <a:r>
              <a:rPr lang="en-US" dirty="0"/>
              <a:t>Differentiated Assistance Status and associated priority areas</a:t>
            </a:r>
          </a:p>
        </p:txBody>
      </p:sp>
      <p:sp>
        <p:nvSpPr>
          <p:cNvPr id="4" name="Footer Placeholder 3">
            <a:extLst>
              <a:ext uri="{FF2B5EF4-FFF2-40B4-BE49-F238E27FC236}">
                <a16:creationId xmlns:a16="http://schemas.microsoft.com/office/drawing/2014/main" id="{E07D58AD-C890-B53C-7D69-089386A7440E}"/>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227513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FEF9-10D5-E5C9-8DFB-F10125398C18}"/>
              </a:ext>
            </a:extLst>
          </p:cNvPr>
          <p:cNvSpPr>
            <a:spLocks noGrp="1"/>
          </p:cNvSpPr>
          <p:nvPr>
            <p:ph type="title"/>
          </p:nvPr>
        </p:nvSpPr>
        <p:spPr/>
        <p:txBody>
          <a:bodyPr/>
          <a:lstStyle/>
          <a:p>
            <a:r>
              <a:rPr lang="en-US" dirty="0"/>
              <a:t>Live Demo</a:t>
            </a:r>
          </a:p>
        </p:txBody>
      </p:sp>
    </p:spTree>
    <p:extLst>
      <p:ext uri="{BB962C8B-B14F-4D97-AF65-F5344CB8AC3E}">
        <p14:creationId xmlns:p14="http://schemas.microsoft.com/office/powerpoint/2010/main" val="358333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C8EC-44B4-ECA5-A7B7-A82A5F5F3D5D}"/>
              </a:ext>
            </a:extLst>
          </p:cNvPr>
          <p:cNvSpPr>
            <a:spLocks noGrp="1"/>
          </p:cNvSpPr>
          <p:nvPr>
            <p:ph type="title"/>
          </p:nvPr>
        </p:nvSpPr>
        <p:spPr/>
        <p:txBody>
          <a:bodyPr/>
          <a:lstStyle/>
          <a:p>
            <a:r>
              <a:rPr lang="en-US" dirty="0"/>
              <a:t>Navigating the LEA Monitoring Status Web Page</a:t>
            </a:r>
          </a:p>
        </p:txBody>
      </p:sp>
      <p:sp>
        <p:nvSpPr>
          <p:cNvPr id="3" name="Content Placeholder 2">
            <a:extLst>
              <a:ext uri="{FF2B5EF4-FFF2-40B4-BE49-F238E27FC236}">
                <a16:creationId xmlns:a16="http://schemas.microsoft.com/office/drawing/2014/main" id="{E287774A-17CC-C283-353F-3766ACBC2108}"/>
              </a:ext>
            </a:extLst>
          </p:cNvPr>
          <p:cNvSpPr>
            <a:spLocks noGrp="1"/>
          </p:cNvSpPr>
          <p:nvPr>
            <p:ph idx="1"/>
          </p:nvPr>
        </p:nvSpPr>
        <p:spPr/>
        <p:txBody>
          <a:bodyPr/>
          <a:lstStyle/>
          <a:p>
            <a:r>
              <a:rPr lang="en-US" dirty="0"/>
              <a:t>From the </a:t>
            </a:r>
            <a:r>
              <a:rPr lang="en-US" dirty="0" err="1"/>
              <a:t>CalTAN</a:t>
            </a:r>
            <a:r>
              <a:rPr lang="en-US" dirty="0"/>
              <a:t> homepage click on “Monitoring” in the menu bar and select LEA Monitoring Status</a:t>
            </a:r>
          </a:p>
          <a:p>
            <a:r>
              <a:rPr lang="en-US" dirty="0"/>
              <a:t>Type the name of your local educational agency in the search box</a:t>
            </a:r>
          </a:p>
          <a:p>
            <a:r>
              <a:rPr lang="en-US" dirty="0"/>
              <a:t>Make sure the 2025-26 monitoring year is selected and hit enter</a:t>
            </a:r>
          </a:p>
        </p:txBody>
      </p:sp>
      <p:sp>
        <p:nvSpPr>
          <p:cNvPr id="4" name="Footer Placeholder 3">
            <a:extLst>
              <a:ext uri="{FF2B5EF4-FFF2-40B4-BE49-F238E27FC236}">
                <a16:creationId xmlns:a16="http://schemas.microsoft.com/office/drawing/2014/main" id="{1ABA08A8-B7D8-C92B-1C11-764FB0FF2FEB}"/>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162451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2FAF-92D2-9EA8-BB29-8EE0E2A940CF}"/>
              </a:ext>
            </a:extLst>
          </p:cNvPr>
          <p:cNvSpPr>
            <a:spLocks noGrp="1"/>
          </p:cNvSpPr>
          <p:nvPr>
            <p:ph type="title"/>
          </p:nvPr>
        </p:nvSpPr>
        <p:spPr/>
        <p:txBody>
          <a:bodyPr/>
          <a:lstStyle/>
          <a:p>
            <a:r>
              <a:rPr lang="en-US" dirty="0"/>
              <a:t>Unified ADL Data File and Disproportionality Files</a:t>
            </a:r>
          </a:p>
        </p:txBody>
      </p:sp>
      <p:sp>
        <p:nvSpPr>
          <p:cNvPr id="3" name="Content Placeholder 2">
            <a:extLst>
              <a:ext uri="{FF2B5EF4-FFF2-40B4-BE49-F238E27FC236}">
                <a16:creationId xmlns:a16="http://schemas.microsoft.com/office/drawing/2014/main" id="{96A2F267-478A-B5D1-E0CB-5906FFCF2F71}"/>
              </a:ext>
            </a:extLst>
          </p:cNvPr>
          <p:cNvSpPr>
            <a:spLocks noGrp="1"/>
          </p:cNvSpPr>
          <p:nvPr>
            <p:ph idx="1"/>
          </p:nvPr>
        </p:nvSpPr>
        <p:spPr/>
        <p:txBody>
          <a:bodyPr/>
          <a:lstStyle/>
          <a:p>
            <a:r>
              <a:rPr lang="en-US" dirty="0"/>
              <a:t>The following three data files are additionally still available for download:</a:t>
            </a:r>
          </a:p>
          <a:p>
            <a:pPr lvl="1"/>
            <a:r>
              <a:rPr lang="en-US" dirty="0"/>
              <a:t>Unified ADL Data File</a:t>
            </a:r>
          </a:p>
          <a:p>
            <a:pPr lvl="1"/>
            <a:r>
              <a:rPr lang="en-US" dirty="0"/>
              <a:t>Disproportionality Data File</a:t>
            </a:r>
          </a:p>
          <a:p>
            <a:pPr lvl="1"/>
            <a:r>
              <a:rPr lang="en-US" dirty="0"/>
              <a:t>Significant Disproportionality Data File</a:t>
            </a:r>
          </a:p>
          <a:p>
            <a:pPr lvl="1"/>
            <a:endParaRPr lang="en-US" dirty="0"/>
          </a:p>
          <a:p>
            <a:r>
              <a:rPr lang="en-US" dirty="0"/>
              <a:t>The “How to Navigate the Annual Determinations Data Sheets” video can also be found on the LEA Monitoring Status web page</a:t>
            </a:r>
          </a:p>
        </p:txBody>
      </p:sp>
      <p:sp>
        <p:nvSpPr>
          <p:cNvPr id="4" name="Footer Placeholder 3">
            <a:extLst>
              <a:ext uri="{FF2B5EF4-FFF2-40B4-BE49-F238E27FC236}">
                <a16:creationId xmlns:a16="http://schemas.microsoft.com/office/drawing/2014/main" id="{6AC66CD5-3DD7-BE4C-004C-8BF4161F056B}"/>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260019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B43B-6CB9-55BA-20F5-E6BB5E27776F}"/>
              </a:ext>
            </a:extLst>
          </p:cNvPr>
          <p:cNvSpPr>
            <a:spLocks noGrp="1"/>
          </p:cNvSpPr>
          <p:nvPr>
            <p:ph type="title"/>
          </p:nvPr>
        </p:nvSpPr>
        <p:spPr/>
        <p:txBody>
          <a:bodyPr/>
          <a:lstStyle/>
          <a:p>
            <a:r>
              <a:rPr lang="en-US" dirty="0"/>
              <a:t>LEA Monitoring Status Page</a:t>
            </a:r>
          </a:p>
        </p:txBody>
      </p:sp>
      <p:pic>
        <p:nvPicPr>
          <p:cNvPr id="6" name="Content Placeholder 5">
            <a:extLst>
              <a:ext uri="{FF2B5EF4-FFF2-40B4-BE49-F238E27FC236}">
                <a16:creationId xmlns:a16="http://schemas.microsoft.com/office/drawing/2014/main" id="{D2A9552B-3BD5-41C7-6941-C80481EFEC97}"/>
              </a:ext>
            </a:extLst>
          </p:cNvPr>
          <p:cNvPicPr>
            <a:picLocks noGrp="1" noChangeAspect="1"/>
          </p:cNvPicPr>
          <p:nvPr>
            <p:ph idx="1"/>
          </p:nvPr>
        </p:nvPicPr>
        <p:blipFill>
          <a:blip r:embed="rId3"/>
          <a:srcRect l="71803" t="23502" r="5870"/>
          <a:stretch>
            <a:fillRect/>
          </a:stretch>
        </p:blipFill>
        <p:spPr>
          <a:xfrm>
            <a:off x="2581676" y="1765866"/>
            <a:ext cx="7028647" cy="4515305"/>
          </a:xfrm>
          <a:prstGeom prst="rect">
            <a:avLst/>
          </a:prstGeom>
        </p:spPr>
      </p:pic>
      <p:sp>
        <p:nvSpPr>
          <p:cNvPr id="4" name="Footer Placeholder 3">
            <a:extLst>
              <a:ext uri="{FF2B5EF4-FFF2-40B4-BE49-F238E27FC236}">
                <a16:creationId xmlns:a16="http://schemas.microsoft.com/office/drawing/2014/main" id="{5C79DF9B-F87D-E4A2-677F-09FA98FE23BF}"/>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146546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62D4-57EB-BA34-2B19-D1FD2113C652}"/>
              </a:ext>
            </a:extLst>
          </p:cNvPr>
          <p:cNvSpPr>
            <a:spLocks noGrp="1"/>
          </p:cNvSpPr>
          <p:nvPr>
            <p:ph type="title"/>
          </p:nvPr>
        </p:nvSpPr>
        <p:spPr/>
        <p:txBody>
          <a:bodyPr/>
          <a:lstStyle/>
          <a:p>
            <a:r>
              <a:rPr lang="en-US" dirty="0"/>
              <a:t>CIM Status and Annual Performance Data Page</a:t>
            </a:r>
          </a:p>
        </p:txBody>
      </p:sp>
      <p:pic>
        <p:nvPicPr>
          <p:cNvPr id="6" name="Content Placeholder 5">
            <a:extLst>
              <a:ext uri="{FF2B5EF4-FFF2-40B4-BE49-F238E27FC236}">
                <a16:creationId xmlns:a16="http://schemas.microsoft.com/office/drawing/2014/main" id="{3A3344D9-04D9-8B3B-7BD3-FCB33DAF4551}"/>
              </a:ext>
            </a:extLst>
          </p:cNvPr>
          <p:cNvPicPr>
            <a:picLocks noGrp="1" noChangeAspect="1"/>
          </p:cNvPicPr>
          <p:nvPr>
            <p:ph idx="1"/>
          </p:nvPr>
        </p:nvPicPr>
        <p:blipFill>
          <a:blip r:embed="rId3"/>
          <a:srcRect l="71550" t="14421" r="5388"/>
          <a:stretch>
            <a:fillRect/>
          </a:stretch>
        </p:blipFill>
        <p:spPr>
          <a:xfrm>
            <a:off x="2855843" y="1847557"/>
            <a:ext cx="6480313" cy="4508793"/>
          </a:xfrm>
          <a:prstGeom prst="rect">
            <a:avLst/>
          </a:prstGeom>
        </p:spPr>
      </p:pic>
      <p:sp>
        <p:nvSpPr>
          <p:cNvPr id="4" name="Footer Placeholder 3">
            <a:extLst>
              <a:ext uri="{FF2B5EF4-FFF2-40B4-BE49-F238E27FC236}">
                <a16:creationId xmlns:a16="http://schemas.microsoft.com/office/drawing/2014/main" id="{498A0296-5C50-678F-E64D-0211F5343E5E}"/>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spTree>
    <p:extLst>
      <p:ext uri="{BB962C8B-B14F-4D97-AF65-F5344CB8AC3E}">
        <p14:creationId xmlns:p14="http://schemas.microsoft.com/office/powerpoint/2010/main" val="149501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0A30-C7CB-E0F5-6ADE-2F31568854EC}"/>
              </a:ext>
            </a:extLst>
          </p:cNvPr>
          <p:cNvSpPr>
            <a:spLocks noGrp="1"/>
          </p:cNvSpPr>
          <p:nvPr>
            <p:ph type="title"/>
          </p:nvPr>
        </p:nvSpPr>
        <p:spPr/>
        <p:txBody>
          <a:bodyPr/>
          <a:lstStyle/>
          <a:p>
            <a:r>
              <a:rPr lang="en-US" dirty="0"/>
              <a:t>Differentiated Assistance Status</a:t>
            </a:r>
          </a:p>
        </p:txBody>
      </p:sp>
      <p:sp>
        <p:nvSpPr>
          <p:cNvPr id="4" name="Footer Placeholder 3">
            <a:extLst>
              <a:ext uri="{FF2B5EF4-FFF2-40B4-BE49-F238E27FC236}">
                <a16:creationId xmlns:a16="http://schemas.microsoft.com/office/drawing/2014/main" id="{33DB6CD9-3CCC-FBE8-8468-254FEA7AA3FE}"/>
              </a:ext>
            </a:extLst>
          </p:cNvPr>
          <p:cNvSpPr>
            <a:spLocks noGrp="1"/>
          </p:cNvSpPr>
          <p:nvPr>
            <p:ph type="ftr" sz="quarter" idx="11"/>
          </p:nvPr>
        </p:nvSpPr>
        <p:spPr/>
        <p:txBody>
          <a:bodyPr/>
          <a:lstStyle/>
          <a:p>
            <a:pPr>
              <a:defRPr/>
            </a:pPr>
            <a:r>
              <a:rPr lang="it-IT" altLang="en-US"/>
              <a:t>CalTAN LEA Monitoring Status Web Page</a:t>
            </a:r>
            <a:endParaRPr lang="en-US" altLang="en-US" dirty="0"/>
          </a:p>
        </p:txBody>
      </p:sp>
      <p:pic>
        <p:nvPicPr>
          <p:cNvPr id="5" name="Content Placeholder 5">
            <a:extLst>
              <a:ext uri="{FF2B5EF4-FFF2-40B4-BE49-F238E27FC236}">
                <a16:creationId xmlns:a16="http://schemas.microsoft.com/office/drawing/2014/main" id="{8C35A9C2-AF73-31E3-1E7D-EC36056A97E0}"/>
              </a:ext>
            </a:extLst>
          </p:cNvPr>
          <p:cNvPicPr>
            <a:picLocks noGrp="1" noChangeAspect="1"/>
          </p:cNvPicPr>
          <p:nvPr>
            <p:ph idx="1"/>
          </p:nvPr>
        </p:nvPicPr>
        <p:blipFill>
          <a:blip r:embed="rId3"/>
          <a:srcRect l="71803" t="23502" r="5870"/>
          <a:stretch>
            <a:fillRect/>
          </a:stretch>
        </p:blipFill>
        <p:spPr>
          <a:xfrm>
            <a:off x="2709338" y="1825625"/>
            <a:ext cx="6773323" cy="4351338"/>
          </a:xfrm>
          <a:prstGeom prst="rect">
            <a:avLst/>
          </a:prstGeom>
        </p:spPr>
      </p:pic>
    </p:spTree>
    <p:extLst>
      <p:ext uri="{BB962C8B-B14F-4D97-AF65-F5344CB8AC3E}">
        <p14:creationId xmlns:p14="http://schemas.microsoft.com/office/powerpoint/2010/main" val="889175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A65478-4E53-44C8-A41C-D7DF3A13DA49}" vid="{78F3B484-26D0-4A84-90DB-B84BFBF9E451}"/>
    </a:ext>
  </a:extLst>
</a:theme>
</file>

<file path=ppt/theme/theme3.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4.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5.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6.xml><?xml version="1.0" encoding="utf-8"?>
<a:theme xmlns:a="http://schemas.openxmlformats.org/drawingml/2006/main" name="3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7.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_Widescreen_Sample.pptx" id="{726F9FF5-C628-4DB6-949A-54C39A389D23}" vid="{AEA919EF-AEDD-45F0-94EE-833B1CB42E3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30689</TotalTime>
  <Words>1383</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11</vt:i4>
      </vt:variant>
    </vt:vector>
  </HeadingPairs>
  <TitlesOfParts>
    <vt:vector size="24" baseType="lpstr">
      <vt:lpstr>Arial</vt:lpstr>
      <vt:lpstr>Calibri</vt:lpstr>
      <vt:lpstr>Courier New</vt:lpstr>
      <vt:lpstr>Symbol</vt:lpstr>
      <vt:lpstr>Tahoma</vt:lpstr>
      <vt:lpstr>Wingdings</vt:lpstr>
      <vt:lpstr>Office Theme</vt:lpstr>
      <vt:lpstr>1_AAU Slide Master</vt:lpstr>
      <vt:lpstr>ADAD Layout</vt:lpstr>
      <vt:lpstr>1_ADAD Layout</vt:lpstr>
      <vt:lpstr>2_ADAD Layout</vt:lpstr>
      <vt:lpstr>3_ADAD Layout</vt:lpstr>
      <vt:lpstr>2_AAU Slide Master</vt:lpstr>
      <vt:lpstr>CalTAN’s New LEA Monitoring Status Web Page</vt:lpstr>
      <vt:lpstr>Presenter Information</vt:lpstr>
      <vt:lpstr>New for the 2026 Monitoring Year</vt:lpstr>
      <vt:lpstr>Live Demo</vt:lpstr>
      <vt:lpstr>Navigating the LEA Monitoring Status Web Page</vt:lpstr>
      <vt:lpstr>Unified ADL Data File and Disproportionality Files</vt:lpstr>
      <vt:lpstr>LEA Monitoring Status Page</vt:lpstr>
      <vt:lpstr>CIM Status and Annual Performance Data Page</vt:lpstr>
      <vt:lpstr>Differentiated Assistance Status</vt:lpstr>
      <vt:lpstr>DA Status Page</vt:lpstr>
      <vt:lpstr>Contacts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 Calley</dc:creator>
  <cp:lastModifiedBy>Brandi Jauregui</cp:lastModifiedBy>
  <cp:revision>613</cp:revision>
  <dcterms:created xsi:type="dcterms:W3CDTF">2018-08-07T19:28:22Z</dcterms:created>
  <dcterms:modified xsi:type="dcterms:W3CDTF">2026-02-10T17:59:16Z</dcterms:modified>
</cp:coreProperties>
</file>